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1" r:id="rId2"/>
    <p:sldMasterId id="2147483652" r:id="rId3"/>
    <p:sldMasterId id="2147483655" r:id="rId4"/>
    <p:sldMasterId id="2147483657" r:id="rId5"/>
    <p:sldMasterId id="2147483658" r:id="rId6"/>
    <p:sldMasterId id="2147483660" r:id="rId7"/>
    <p:sldMasterId id="2147483661" r:id="rId8"/>
    <p:sldMasterId id="2147483662" r:id="rId9"/>
    <p:sldMasterId id="2147483663" r:id="rId10"/>
    <p:sldMasterId id="2147483664" r:id="rId11"/>
    <p:sldMasterId id="2147483665" r:id="rId12"/>
    <p:sldMasterId id="2147483666" r:id="rId13"/>
    <p:sldMasterId id="2147483667" r:id="rId14"/>
    <p:sldMasterId id="2147483668" r:id="rId15"/>
    <p:sldMasterId id="2147483669" r:id="rId16"/>
    <p:sldMasterId id="2147483670" r:id="rId17"/>
    <p:sldMasterId id="2147483671" r:id="rId18"/>
    <p:sldMasterId id="2147483672" r:id="rId19"/>
    <p:sldMasterId id="2147483673" r:id="rId20"/>
    <p:sldMasterId id="2147483674" r:id="rId21"/>
    <p:sldMasterId id="2147483675" r:id="rId22"/>
    <p:sldMasterId id="2147483676" r:id="rId23"/>
    <p:sldMasterId id="2147483677" r:id="rId24"/>
  </p:sldMasterIdLst>
  <p:notesMasterIdLst>
    <p:notesMasterId r:id="rId48"/>
  </p:notesMasterIdLst>
  <p:sldIdLst>
    <p:sldId id="256" r:id="rId25"/>
    <p:sldId id="265" r:id="rId26"/>
    <p:sldId id="263" r:id="rId27"/>
    <p:sldId id="302" r:id="rId28"/>
    <p:sldId id="307" r:id="rId29"/>
    <p:sldId id="283" r:id="rId30"/>
    <p:sldId id="284" r:id="rId31"/>
    <p:sldId id="310" r:id="rId32"/>
    <p:sldId id="308" r:id="rId33"/>
    <p:sldId id="285" r:id="rId34"/>
    <p:sldId id="286" r:id="rId35"/>
    <p:sldId id="294" r:id="rId36"/>
    <p:sldId id="309" r:id="rId37"/>
    <p:sldId id="295" r:id="rId38"/>
    <p:sldId id="296" r:id="rId39"/>
    <p:sldId id="297" r:id="rId40"/>
    <p:sldId id="298" r:id="rId41"/>
    <p:sldId id="304" r:id="rId42"/>
    <p:sldId id="300" r:id="rId43"/>
    <p:sldId id="305" r:id="rId44"/>
    <p:sldId id="299" r:id="rId45"/>
    <p:sldId id="277" r:id="rId46"/>
    <p:sldId id="306" r:id="rId47"/>
  </p:sldIdLst>
  <p:sldSz cx="16256000" cy="130048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5600" kern="1200">
        <a:solidFill>
          <a:srgbClr val="414141"/>
        </a:solidFill>
        <a:latin typeface="Open Sans" charset="0"/>
        <a:ea typeface="ヒラギノ角ゴ ProN W3" charset="0"/>
        <a:cs typeface="ヒラギノ角ゴ ProN W3" charset="0"/>
        <a:sym typeface="Open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5600" kern="1200">
        <a:solidFill>
          <a:srgbClr val="414141"/>
        </a:solidFill>
        <a:latin typeface="Open Sans" charset="0"/>
        <a:ea typeface="ヒラギノ角ゴ ProN W3" charset="0"/>
        <a:cs typeface="ヒラギノ角ゴ ProN W3" charset="0"/>
        <a:sym typeface="Open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5600" kern="1200">
        <a:solidFill>
          <a:srgbClr val="414141"/>
        </a:solidFill>
        <a:latin typeface="Open Sans" charset="0"/>
        <a:ea typeface="ヒラギノ角ゴ ProN W3" charset="0"/>
        <a:cs typeface="ヒラギノ角ゴ ProN W3" charset="0"/>
        <a:sym typeface="Open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5600" kern="1200">
        <a:solidFill>
          <a:srgbClr val="414141"/>
        </a:solidFill>
        <a:latin typeface="Open Sans" charset="0"/>
        <a:ea typeface="ヒラギノ角ゴ ProN W3" charset="0"/>
        <a:cs typeface="ヒラギノ角ゴ ProN W3" charset="0"/>
        <a:sym typeface="Open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5600" kern="1200">
        <a:solidFill>
          <a:srgbClr val="414141"/>
        </a:solidFill>
        <a:latin typeface="Open Sans" charset="0"/>
        <a:ea typeface="ヒラギノ角ゴ ProN W3" charset="0"/>
        <a:cs typeface="ヒラギノ角ゴ ProN W3" charset="0"/>
        <a:sym typeface="Open Sans" charset="0"/>
      </a:defRPr>
    </a:lvl5pPr>
    <a:lvl6pPr marL="2286000" algn="l" defTabSz="914400" rtl="0" eaLnBrk="1" latinLnBrk="0" hangingPunct="1">
      <a:defRPr sz="5600" kern="1200">
        <a:solidFill>
          <a:srgbClr val="414141"/>
        </a:solidFill>
        <a:latin typeface="Open Sans" charset="0"/>
        <a:ea typeface="ヒラギノ角ゴ ProN W3" charset="0"/>
        <a:cs typeface="ヒラギノ角ゴ ProN W3" charset="0"/>
        <a:sym typeface="Open Sans" charset="0"/>
      </a:defRPr>
    </a:lvl6pPr>
    <a:lvl7pPr marL="2743200" algn="l" defTabSz="914400" rtl="0" eaLnBrk="1" latinLnBrk="0" hangingPunct="1">
      <a:defRPr sz="5600" kern="1200">
        <a:solidFill>
          <a:srgbClr val="414141"/>
        </a:solidFill>
        <a:latin typeface="Open Sans" charset="0"/>
        <a:ea typeface="ヒラギノ角ゴ ProN W3" charset="0"/>
        <a:cs typeface="ヒラギノ角ゴ ProN W3" charset="0"/>
        <a:sym typeface="Open Sans" charset="0"/>
      </a:defRPr>
    </a:lvl7pPr>
    <a:lvl8pPr marL="3200400" algn="l" defTabSz="914400" rtl="0" eaLnBrk="1" latinLnBrk="0" hangingPunct="1">
      <a:defRPr sz="5600" kern="1200">
        <a:solidFill>
          <a:srgbClr val="414141"/>
        </a:solidFill>
        <a:latin typeface="Open Sans" charset="0"/>
        <a:ea typeface="ヒラギノ角ゴ ProN W3" charset="0"/>
        <a:cs typeface="ヒラギノ角ゴ ProN W3" charset="0"/>
        <a:sym typeface="Open Sans" charset="0"/>
      </a:defRPr>
    </a:lvl8pPr>
    <a:lvl9pPr marL="3657600" algn="l" defTabSz="914400" rtl="0" eaLnBrk="1" latinLnBrk="0" hangingPunct="1">
      <a:defRPr sz="5600" kern="1200">
        <a:solidFill>
          <a:srgbClr val="414141"/>
        </a:solidFill>
        <a:latin typeface="Open Sans" charset="0"/>
        <a:ea typeface="ヒラギノ角ゴ ProN W3" charset="0"/>
        <a:cs typeface="ヒラギノ角ゴ ProN W3" charset="0"/>
        <a:sym typeface="Open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96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14" autoAdjust="0"/>
  </p:normalViewPr>
  <p:slideViewPr>
    <p:cSldViewPr>
      <p:cViewPr varScale="1">
        <p:scale>
          <a:sx n="29" d="100"/>
          <a:sy n="29" d="100"/>
        </p:scale>
        <p:origin x="54" y="996"/>
      </p:cViewPr>
      <p:guideLst>
        <p:guide orient="horz" pos="4096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5.xml"/><Relationship Id="rId41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22F10BB-90D5-4170-ADF9-51505B08C039}" type="datetimeFigureOut">
              <a:rPr lang="en-US"/>
              <a:pPr>
                <a:defRPr/>
              </a:pPr>
              <a:t>7/30/2014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5875" y="685800"/>
            <a:ext cx="4286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D2C34D4-4A88-4B46-B50B-6FD9955739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1pPr>
            <a:lvl2pPr marL="742950" indent="-285750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2pPr>
            <a:lvl3pPr marL="1143000" indent="-228600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3pPr>
            <a:lvl4pPr marL="1600200" indent="-228600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4pPr>
            <a:lvl5pPr marL="2057400" indent="-228600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9pPr>
          </a:lstStyle>
          <a:p>
            <a:fld id="{E82A31F1-7B3F-4936-AB88-7A544A1354A3}" type="slidenum">
              <a:rPr lang="en-US" sz="1200"/>
              <a:pPr/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628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where I share my experience on being really scared about meeting</a:t>
            </a:r>
            <a:r>
              <a:rPr lang="en-US" baseline="0" dirty="0" smtClean="0"/>
              <a:t> up with the </a:t>
            </a:r>
            <a:r>
              <a:rPr lang="en-US" baseline="0" dirty="0" err="1" smtClean="0"/>
              <a:t>MozPH</a:t>
            </a:r>
            <a:r>
              <a:rPr lang="en-US" baseline="0" dirty="0" smtClean="0"/>
              <a:t> team, because they are dominated by men! But then I realized I have nothing to worry about when I actually met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C34D4-4A88-4B46-B50B-6FD9955739E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8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where I share how I transformed from being a shy,</a:t>
            </a:r>
            <a:r>
              <a:rPr lang="en-US" baseline="0" dirty="0" smtClean="0"/>
              <a:t> scared girl to a </a:t>
            </a:r>
            <a:r>
              <a:rPr lang="en-US" baseline="0" dirty="0" err="1" smtClean="0"/>
              <a:t>Mozillian</a:t>
            </a:r>
            <a:r>
              <a:rPr lang="en-US" baseline="0" dirty="0" smtClean="0"/>
              <a:t> who have been to places with our awesome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C34D4-4A88-4B46-B50B-6FD9955739E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0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C34D4-4A88-4B46-B50B-6FD9955739E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3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</a:t>
            </a:r>
            <a:r>
              <a:rPr lang="en-US" baseline="0" dirty="0" smtClean="0"/>
              <a:t> low presence of women in open source projects because we lack empowerment.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C34D4-4A88-4B46-B50B-6FD9955739E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8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are the main concerns</a:t>
            </a:r>
            <a:r>
              <a:rPr lang="en-US" baseline="0" dirty="0" smtClean="0"/>
              <a:t> of the Women and Mozilla initiative of Mozilla, one of the projects of open web advocates to empower women in the field of free and open source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C34D4-4A88-4B46-B50B-6FD9955739E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79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So in Mozilla, other than the </a:t>
            </a:r>
            <a:r>
              <a:rPr lang="en-PH" dirty="0" err="1" smtClean="0"/>
              <a:t>devt</a:t>
            </a:r>
            <a:r>
              <a:rPr lang="en-PH" dirty="0" smtClean="0"/>
              <a:t> of products</a:t>
            </a:r>
            <a:r>
              <a:rPr lang="en-PH" baseline="0" dirty="0" smtClean="0"/>
              <a:t> to drive innovation in the Internet, as a non-profit, we have our community building aspects.. We create projects and programs to keep the web open. We have contribution areas, so </a:t>
            </a:r>
            <a:r>
              <a:rPr lang="en-PH" baseline="0" dirty="0" err="1" smtClean="0"/>
              <a:t>yung</a:t>
            </a:r>
            <a:r>
              <a:rPr lang="en-PH" baseline="0" dirty="0" smtClean="0"/>
              <a:t> </a:t>
            </a:r>
            <a:r>
              <a:rPr lang="en-PH" baseline="0" dirty="0" err="1" smtClean="0"/>
              <a:t>mga</a:t>
            </a:r>
            <a:r>
              <a:rPr lang="en-PH" baseline="0" dirty="0" smtClean="0"/>
              <a:t> enumerated ditto </a:t>
            </a:r>
            <a:r>
              <a:rPr lang="en-PH" baseline="0" dirty="0" err="1" smtClean="0"/>
              <a:t>na</a:t>
            </a:r>
            <a:r>
              <a:rPr lang="en-PH" baseline="0" dirty="0" smtClean="0"/>
              <a:t> areas, for contributors and if you want to level up being a contributor, dun </a:t>
            </a:r>
            <a:r>
              <a:rPr lang="en-PH" baseline="0" dirty="0" err="1" smtClean="0"/>
              <a:t>na</a:t>
            </a:r>
            <a:r>
              <a:rPr lang="en-PH" baseline="0" dirty="0" smtClean="0"/>
              <a:t> </a:t>
            </a:r>
            <a:r>
              <a:rPr lang="en-PH" baseline="0" dirty="0" err="1" smtClean="0"/>
              <a:t>yung</a:t>
            </a:r>
            <a:r>
              <a:rPr lang="en-PH" baseline="0" dirty="0" smtClean="0"/>
              <a:t> Mozilla Reps.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895828-6BDA-47A3-B9D5-3531606E8265}" type="slidenum">
              <a:rPr lang="en-PH" smtClean="0"/>
              <a:pPr>
                <a:defRPr/>
              </a:pPr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116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C34D4-4A88-4B46-B50B-6FD9955739E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34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1pPr>
            <a:lvl2pPr marL="742950" indent="-285750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2pPr>
            <a:lvl3pPr marL="1143000" indent="-228600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3pPr>
            <a:lvl4pPr marL="1600200" indent="-228600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4pPr>
            <a:lvl5pPr marL="2057400" indent="-228600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9pPr>
          </a:lstStyle>
          <a:p>
            <a:fld id="{4AAFB86F-ED94-4166-B1A9-0298F244E983}" type="slidenum">
              <a:rPr lang="en-US" sz="1200"/>
              <a:pPr/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535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7763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73025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49828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74296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01154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43835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06685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98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136262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868054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5114272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4993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520700"/>
            <a:ext cx="3657600" cy="110966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520700"/>
            <a:ext cx="10820400" cy="1109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08816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520700"/>
            <a:ext cx="3657600" cy="110966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520700"/>
            <a:ext cx="10820400" cy="1109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6794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2047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2546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944564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8724900"/>
            <a:ext cx="7607300" cy="1892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8724900"/>
            <a:ext cx="7607300" cy="1892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6031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83234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50242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590569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92708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Open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824565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427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48680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7315200"/>
            <a:ext cx="3841750" cy="330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7315200"/>
            <a:ext cx="11372850" cy="3302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88373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96619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0883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081836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8724900"/>
            <a:ext cx="7607300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8724900"/>
            <a:ext cx="7607300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48785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38175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62804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829766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832191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4929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Open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595653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56686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7315200"/>
            <a:ext cx="3841750" cy="3314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7315200"/>
            <a:ext cx="11372850" cy="3314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9643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03436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90515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177484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8724900"/>
            <a:ext cx="7607300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8724900"/>
            <a:ext cx="7607300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97604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7685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9168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35267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4711810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0981181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Open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1947953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65136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7315200"/>
            <a:ext cx="3841750" cy="3314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7315200"/>
            <a:ext cx="11372850" cy="3314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01811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40016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00940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043070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5500" y="2476500"/>
            <a:ext cx="3606800" cy="10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04700" y="2476500"/>
            <a:ext cx="3606800" cy="10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65387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49310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9518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476500"/>
            <a:ext cx="7607300" cy="10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76500"/>
            <a:ext cx="7607300" cy="10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82060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204108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0887254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9467567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69467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342900"/>
            <a:ext cx="3841750" cy="1229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342900"/>
            <a:ext cx="11372850" cy="1229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67112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0482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3143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8767771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476500"/>
            <a:ext cx="7607300" cy="10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76500"/>
            <a:ext cx="7607300" cy="10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58516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1347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80734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57272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29526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0285654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45010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33206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342900"/>
            <a:ext cx="3841750" cy="1229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342900"/>
            <a:ext cx="11372850" cy="1229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9683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84612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9710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44709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0760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91176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3403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29717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951244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248372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170380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42787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520700"/>
            <a:ext cx="3657600" cy="110966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520700"/>
            <a:ext cx="10820400" cy="1109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23819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43571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78957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592329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83442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54853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98342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01309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480823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822810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5068571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4181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520700"/>
            <a:ext cx="3657600" cy="110966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520700"/>
            <a:ext cx="10820400" cy="1109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2448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42715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607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1844235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296397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342900"/>
            <a:ext cx="7607300" cy="1230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42900"/>
            <a:ext cx="7607300" cy="1230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4856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4511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80926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455510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070291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966363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66318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342900"/>
            <a:ext cx="3841750" cy="123063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342900"/>
            <a:ext cx="11372850" cy="1230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47978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899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7174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0050880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7053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04781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41931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65112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93697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989412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663176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777831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7968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520700"/>
            <a:ext cx="3657600" cy="110966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520700"/>
            <a:ext cx="10820400" cy="1109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8989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2690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42832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91591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1221858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45206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40983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60831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865349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286151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34786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0510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342900"/>
            <a:ext cx="3841750" cy="1229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342900"/>
            <a:ext cx="11372850" cy="1229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3195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520700"/>
            <a:ext cx="3657600" cy="110966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520700"/>
            <a:ext cx="10820400" cy="1109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59549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5864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61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567102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8856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52345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1648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20385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777387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35987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1996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08142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520700"/>
            <a:ext cx="3657600" cy="110966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520700"/>
            <a:ext cx="10820400" cy="1109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4452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53148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19954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995033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59754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2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71327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73954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16779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62414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488003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71048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520700"/>
            <a:ext cx="3657600" cy="110966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520700"/>
            <a:ext cx="10820400" cy="1109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38772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97333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54864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237013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25390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57675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2005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74729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672443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6184857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1273393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21485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342900"/>
            <a:ext cx="3841750" cy="11274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342900"/>
            <a:ext cx="11372850" cy="11274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98747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92406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70361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768341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39038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35734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6520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9799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587254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003402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9502347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5441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342900"/>
            <a:ext cx="3841750" cy="11274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342900"/>
            <a:ext cx="11372850" cy="11274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2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665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638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9807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882884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73085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954436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2558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3033713"/>
            <a:ext cx="3841750" cy="85836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3033713"/>
            <a:ext cx="1137285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0069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785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3868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312420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476500"/>
            <a:ext cx="3606800" cy="10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3700" y="2476500"/>
            <a:ext cx="3606800" cy="10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560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8600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689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33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64308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79417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33205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4751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342900"/>
            <a:ext cx="3841750" cy="1229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342900"/>
            <a:ext cx="11372850" cy="1229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4297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3136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6562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24977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8103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394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03139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7985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425155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52356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57637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6059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520700"/>
            <a:ext cx="3657600" cy="110966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520700"/>
            <a:ext cx="10820400" cy="1109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58438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127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2308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3202413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6502400"/>
            <a:ext cx="3606800" cy="172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3700" y="6502400"/>
            <a:ext cx="3606800" cy="172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767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32525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4942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06943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42320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84206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Open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377625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104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9000" y="1841500"/>
            <a:ext cx="1841500" cy="638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1841500"/>
            <a:ext cx="5372100" cy="638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2304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438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9192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078999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736307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57241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54982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4012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72777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79382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361299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99407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3033713"/>
            <a:ext cx="3841750" cy="85836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3033713"/>
            <a:ext cx="1137285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8645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60502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8822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2914002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533083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3821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8973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26241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712750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4995971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4947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00208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520700"/>
            <a:ext cx="3657600" cy="110966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520700"/>
            <a:ext cx="10820400" cy="1109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65234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583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695944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8766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7442168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9910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5634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8278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774090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9335271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6773484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24329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3033713"/>
            <a:ext cx="3841750" cy="85836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3033713"/>
            <a:ext cx="11372850" cy="8583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7656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5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image" Target="../media/image3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image" Target="../media/image3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image" Target="../media/image3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image" Target="../media/image3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image" Target="../media/image3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4" Type="http://schemas.openxmlformats.org/officeDocument/2006/relationships/image" Target="../media/image3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image" Target="../media/image3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image" Target="../media/image3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Relationship Id="rId14" Type="http://schemas.openxmlformats.org/officeDocument/2006/relationships/image" Target="../media/image3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5473700"/>
            <a:ext cx="498633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5473700"/>
            <a:ext cx="49847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7315200"/>
            <a:ext cx="15367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8724900"/>
            <a:ext cx="153670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Open Sans Light" charset="0"/>
              </a:rPr>
              <a:t>Second level</a:t>
            </a:r>
          </a:p>
          <a:p>
            <a:pPr lvl="2"/>
            <a:r>
              <a:rPr lang="en-US" smtClean="0">
                <a:sym typeface="Open Sans Light" charset="0"/>
              </a:rPr>
              <a:t>Third level</a:t>
            </a:r>
          </a:p>
          <a:p>
            <a:pPr lvl="3"/>
            <a:r>
              <a:rPr lang="en-US" smtClean="0">
                <a:sym typeface="Open Sans Light" charset="0"/>
              </a:rPr>
              <a:t>Fourth level</a:t>
            </a:r>
          </a:p>
          <a:p>
            <a:pPr lvl="4"/>
            <a:r>
              <a:rPr lang="en-US" smtClean="0">
                <a:sym typeface="Open Sans Light" charset="0"/>
              </a:rPr>
              <a:t>Fifth level</a:t>
            </a:r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+mj-lt"/>
          <a:ea typeface="+mj-ea"/>
          <a:cs typeface="+mj-cs"/>
          <a:sym typeface="Open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7315200"/>
            <a:ext cx="15367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8724900"/>
            <a:ext cx="15367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Open Sans Light" charset="0"/>
              </a:rPr>
              <a:t>Second level</a:t>
            </a:r>
          </a:p>
          <a:p>
            <a:pPr lvl="2"/>
            <a:r>
              <a:rPr lang="en-US" smtClean="0">
                <a:sym typeface="Open Sans Light" charset="0"/>
              </a:rPr>
              <a:t>Third level</a:t>
            </a:r>
          </a:p>
          <a:p>
            <a:pPr lvl="3"/>
            <a:r>
              <a:rPr lang="en-US" smtClean="0">
                <a:sym typeface="Open Sans Light" charset="0"/>
              </a:rPr>
              <a:t>Fourth level</a:t>
            </a:r>
          </a:p>
          <a:p>
            <a:pPr lvl="4"/>
            <a:r>
              <a:rPr lang="en-US" smtClean="0">
                <a:sym typeface="Open Sans Light" charset="0"/>
              </a:rPr>
              <a:t>Fifth level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+mj-lt"/>
          <a:ea typeface="+mj-ea"/>
          <a:cs typeface="+mj-cs"/>
          <a:sym typeface="Open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7315200"/>
            <a:ext cx="15367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8724900"/>
            <a:ext cx="15367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Open Sans Light" charset="0"/>
              </a:rPr>
              <a:t>Second level</a:t>
            </a:r>
          </a:p>
          <a:p>
            <a:pPr lvl="2"/>
            <a:r>
              <a:rPr lang="en-US" smtClean="0">
                <a:sym typeface="Open Sans Light" charset="0"/>
              </a:rPr>
              <a:t>Third level</a:t>
            </a:r>
          </a:p>
          <a:p>
            <a:pPr lvl="3"/>
            <a:r>
              <a:rPr lang="en-US" smtClean="0">
                <a:sym typeface="Open Sans Light" charset="0"/>
              </a:rPr>
              <a:t>Fourth level</a:t>
            </a:r>
          </a:p>
          <a:p>
            <a:pPr lvl="4"/>
            <a:r>
              <a:rPr lang="en-US" smtClean="0">
                <a:sym typeface="Open Sans Light" charset="0"/>
              </a:rPr>
              <a:t>Fifth level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+mj-lt"/>
          <a:ea typeface="+mj-ea"/>
          <a:cs typeface="+mj-cs"/>
          <a:sym typeface="Open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42900"/>
            <a:ext cx="153670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45500" y="2476500"/>
            <a:ext cx="7366000" cy="10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Open Sans" charset="0"/>
              </a:rPr>
              <a:t>Second level</a:t>
            </a:r>
          </a:p>
          <a:p>
            <a:pPr lvl="2"/>
            <a:r>
              <a:rPr lang="en-US" smtClean="0">
                <a:sym typeface="Open Sans" charset="0"/>
              </a:rPr>
              <a:t>Third level</a:t>
            </a:r>
          </a:p>
          <a:p>
            <a:pPr lvl="3"/>
            <a:r>
              <a:rPr lang="en-US" smtClean="0">
                <a:sym typeface="Open Sans" charset="0"/>
              </a:rPr>
              <a:t>Fourth level</a:t>
            </a:r>
          </a:p>
          <a:p>
            <a:pPr lvl="4"/>
            <a:r>
              <a:rPr lang="en-US" smtClean="0">
                <a:sym typeface="Open Sans" charset="0"/>
              </a:rPr>
              <a:t>Fifth level</a:t>
            </a: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+mj-lt"/>
          <a:ea typeface="+mj-ea"/>
          <a:cs typeface="+mj-cs"/>
          <a:sym typeface="Open Sans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04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1pPr>
      <a:lvl2pPr marL="635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2pPr>
      <a:lvl3pPr marL="1016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3pPr>
      <a:lvl4pPr marL="1397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4pPr>
      <a:lvl5pPr marL="1778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5pPr>
      <a:lvl6pPr marL="22352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6pPr>
      <a:lvl7pPr marL="26924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7pPr>
      <a:lvl8pPr marL="31496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8pPr>
      <a:lvl9pPr marL="36068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42900"/>
            <a:ext cx="153670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476500"/>
            <a:ext cx="15367000" cy="10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Open Sans" charset="0"/>
              </a:rPr>
              <a:t>Second level</a:t>
            </a:r>
          </a:p>
          <a:p>
            <a:pPr lvl="2"/>
            <a:r>
              <a:rPr lang="en-US" smtClean="0">
                <a:sym typeface="Open Sans" charset="0"/>
              </a:rPr>
              <a:t>Third level</a:t>
            </a:r>
          </a:p>
          <a:p>
            <a:pPr lvl="3"/>
            <a:r>
              <a:rPr lang="en-US" smtClean="0">
                <a:sym typeface="Open Sans" charset="0"/>
              </a:rPr>
              <a:t>Fourth level</a:t>
            </a:r>
          </a:p>
          <a:p>
            <a:pPr lvl="4"/>
            <a:r>
              <a:rPr lang="en-US" smtClean="0">
                <a:sym typeface="Open Sans" charset="0"/>
              </a:rPr>
              <a:t>Fifth level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+mj-lt"/>
          <a:ea typeface="+mj-ea"/>
          <a:cs typeface="+mj-cs"/>
          <a:sym typeface="Open Sans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04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1pPr>
      <a:lvl2pPr marL="635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2pPr>
      <a:lvl3pPr marL="1016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3pPr>
      <a:lvl4pPr marL="1397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4pPr>
      <a:lvl5pPr marL="1778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5pPr>
      <a:lvl6pPr marL="22352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6pPr>
      <a:lvl7pPr marL="26924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7pPr>
      <a:lvl8pPr marL="31496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8pPr>
      <a:lvl9pPr marL="36068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342900"/>
            <a:ext cx="15367000" cy="1230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Open Sans" charset="0"/>
              </a:rPr>
              <a:t>Second level</a:t>
            </a:r>
          </a:p>
          <a:p>
            <a:pPr lvl="2"/>
            <a:r>
              <a:rPr lang="en-US" smtClean="0">
                <a:sym typeface="Open Sans" charset="0"/>
              </a:rPr>
              <a:t>Third level</a:t>
            </a:r>
          </a:p>
          <a:p>
            <a:pPr lvl="3"/>
            <a:r>
              <a:rPr lang="en-US" smtClean="0">
                <a:sym typeface="Open Sans" charset="0"/>
              </a:rPr>
              <a:t>Fourth level</a:t>
            </a:r>
          </a:p>
          <a:p>
            <a:pPr lvl="4"/>
            <a:r>
              <a:rPr lang="en-US" smtClean="0">
                <a:sym typeface="Open Sans" charset="0"/>
              </a:rPr>
              <a:t>Fifth level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6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1pPr>
      <a:lvl2pPr marL="6350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6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2pPr>
      <a:lvl3pPr marL="10160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6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3pPr>
      <a:lvl4pPr marL="13970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6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4pPr>
      <a:lvl5pPr marL="17780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6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5pPr>
      <a:lvl6pPr marL="22352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6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6pPr>
      <a:lvl7pPr marL="26924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6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7pPr>
      <a:lvl8pPr marL="31496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6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8pPr>
      <a:lvl9pPr marL="36068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6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42900"/>
            <a:ext cx="153670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476500"/>
            <a:ext cx="15367000" cy="10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Open Sans" charset="0"/>
              </a:rPr>
              <a:t>Second level</a:t>
            </a:r>
          </a:p>
          <a:p>
            <a:pPr lvl="2"/>
            <a:r>
              <a:rPr lang="en-US" smtClean="0">
                <a:sym typeface="Open Sans" charset="0"/>
              </a:rPr>
              <a:t>Third level</a:t>
            </a:r>
          </a:p>
          <a:p>
            <a:pPr lvl="3"/>
            <a:r>
              <a:rPr lang="en-US" smtClean="0">
                <a:sym typeface="Open Sans" charset="0"/>
              </a:rPr>
              <a:t>Fourth level</a:t>
            </a:r>
          </a:p>
          <a:p>
            <a:pPr lvl="4"/>
            <a:r>
              <a:rPr lang="en-US" smtClean="0">
                <a:sym typeface="Open Sans" charset="0"/>
              </a:rPr>
              <a:t>Fifth level</a:t>
            </a: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+mj-lt"/>
          <a:ea typeface="+mj-ea"/>
          <a:cs typeface="+mj-cs"/>
          <a:sym typeface="Open Sans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04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1pPr>
      <a:lvl2pPr marL="635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2pPr>
      <a:lvl3pPr marL="1016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3pPr>
      <a:lvl4pPr marL="1397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4pPr>
      <a:lvl5pPr marL="1778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5pPr>
      <a:lvl6pPr marL="22352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6pPr>
      <a:lvl7pPr marL="26924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7pPr>
      <a:lvl8pPr marL="31496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8pPr>
      <a:lvl9pPr marL="36068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lnSpc>
          <a:spcPct val="120000"/>
        </a:lnSpc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42900"/>
            <a:ext cx="153670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+mj-lt"/>
          <a:ea typeface="+mj-ea"/>
          <a:cs typeface="+mj-cs"/>
          <a:sym typeface="Open Sans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04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42900"/>
            <a:ext cx="153670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+mj-lt"/>
          <a:ea typeface="+mj-ea"/>
          <a:cs typeface="+mj-cs"/>
          <a:sym typeface="Open Sans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04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4305300"/>
            <a:ext cx="15367000" cy="440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+mj-lt"/>
          <a:ea typeface="+mj-ea"/>
          <a:cs typeface="+mj-cs"/>
          <a:sym typeface="Open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42900"/>
            <a:ext cx="153670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476500"/>
            <a:ext cx="7366000" cy="10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Open Sans" charset="0"/>
              </a:rPr>
              <a:t>Second level</a:t>
            </a:r>
          </a:p>
          <a:p>
            <a:pPr lvl="2"/>
            <a:r>
              <a:rPr lang="en-US" smtClean="0">
                <a:sym typeface="Open Sans" charset="0"/>
              </a:rPr>
              <a:t>Third level</a:t>
            </a:r>
          </a:p>
          <a:p>
            <a:pPr lvl="3"/>
            <a:r>
              <a:rPr lang="en-US" smtClean="0">
                <a:sym typeface="Open Sans" charset="0"/>
              </a:rPr>
              <a:t>Fourth level</a:t>
            </a:r>
          </a:p>
          <a:p>
            <a:pPr lvl="4"/>
            <a:r>
              <a:rPr lang="en-US" smtClean="0">
                <a:sym typeface="Open Sans" charset="0"/>
              </a:rPr>
              <a:t>Fifth level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+mj-lt"/>
          <a:ea typeface="+mj-ea"/>
          <a:cs typeface="+mj-cs"/>
          <a:sym typeface="Open Sans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04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1pPr>
      <a:lvl2pPr marL="635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2pPr>
      <a:lvl3pPr marL="1016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3pPr>
      <a:lvl4pPr marL="1397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4pPr>
      <a:lvl5pPr marL="17780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5pPr>
      <a:lvl6pPr marL="22352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6pPr>
      <a:lvl7pPr marL="26924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7pPr>
      <a:lvl8pPr marL="31496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8pPr>
      <a:lvl9pPr marL="36068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Open Sans" charset="0"/>
        <a:buChar char="•"/>
        <a:defRPr sz="5000">
          <a:solidFill>
            <a:srgbClr val="2F302F"/>
          </a:solidFill>
          <a:latin typeface="+mn-lt"/>
          <a:ea typeface="+mn-ea"/>
          <a:cs typeface="+mn-cs"/>
          <a:sym typeface="Open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841500"/>
            <a:ext cx="7366000" cy="467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6502400"/>
            <a:ext cx="7366000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Open Sans Light" charset="0"/>
              </a:rPr>
              <a:t>Second level</a:t>
            </a:r>
          </a:p>
          <a:p>
            <a:pPr lvl="2"/>
            <a:r>
              <a:rPr lang="en-US" smtClean="0">
                <a:sym typeface="Open Sans Light" charset="0"/>
              </a:rPr>
              <a:t>Third level</a:t>
            </a:r>
          </a:p>
          <a:p>
            <a:pPr lvl="3"/>
            <a:r>
              <a:rPr lang="en-US" smtClean="0">
                <a:sym typeface="Open Sans Light" charset="0"/>
              </a:rPr>
              <a:t>Fourth level</a:t>
            </a:r>
          </a:p>
          <a:p>
            <a:pPr lvl="4"/>
            <a:r>
              <a:rPr lang="en-US" smtClean="0">
                <a:sym typeface="Open Sans Light" charset="0"/>
              </a:rPr>
              <a:t>Fifth level</a:t>
            </a:r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+mj-lt"/>
          <a:ea typeface="+mj-ea"/>
          <a:cs typeface="+mj-cs"/>
          <a:sym typeface="Open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EFFFE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EFFFE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EFFFE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EFFFE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FEFFFE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FEFFFE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FEFFFE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FEFFFE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FEFFFE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4305300"/>
            <a:ext cx="15367000" cy="440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+mj-lt"/>
          <a:ea typeface="+mj-ea"/>
          <a:cs typeface="+mj-cs"/>
          <a:sym typeface="Open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9893300"/>
            <a:ext cx="15367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title style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+mj-lt"/>
          <a:ea typeface="+mj-ea"/>
          <a:cs typeface="+mj-cs"/>
          <a:sym typeface="Open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1400" y="2540000"/>
            <a:ext cx="8087704" cy="855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3339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Increase gender diversity in Mozilla communities</a:t>
            </a:r>
          </a:p>
          <a:p>
            <a:pPr eaLnBrk="1" hangingPunct="1"/>
            <a:r>
              <a:rPr lang="en-US" dirty="0"/>
              <a:t>Improve visibility and involvement of women </a:t>
            </a:r>
            <a:r>
              <a:rPr lang="en-US" dirty="0" smtClean="0"/>
              <a:t>in open source projects</a:t>
            </a:r>
            <a:endParaRPr lang="en-US" dirty="0"/>
          </a:p>
          <a:p>
            <a:pPr eaLnBrk="1" hangingPunct="1"/>
            <a:r>
              <a:rPr lang="en-US" dirty="0"/>
              <a:t>Empower women in the industry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365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080"/>
            <a:ext cx="16256000" cy="108407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1244600" y="4502150"/>
            <a:ext cx="18211800" cy="4419600"/>
          </a:xfrm>
          <a:prstGeom prst="rect">
            <a:avLst/>
          </a:prstGeom>
          <a:solidFill>
            <a:srgbClr val="CC3300">
              <a:alpha val="60784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445000"/>
            <a:ext cx="15367000" cy="4406900"/>
          </a:xfrm>
        </p:spPr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</a:rPr>
              <a:t>HOW CAN WOMEN CONTRIBUTE?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1026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8653380"/>
            <a:ext cx="4891304" cy="2237772"/>
          </a:xfrm>
          <a:prstGeom prst="rect">
            <a:avLst/>
          </a:prstGeom>
        </p:spPr>
      </p:pic>
      <p:pic>
        <p:nvPicPr>
          <p:cNvPr id="3" name="Picture 2" descr="https://mozorg.cdn.mozilla.net/media/img/contribute/studentambassador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48" y="8951694"/>
            <a:ext cx="8689975" cy="164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9" b="68371"/>
          <a:stretch/>
        </p:blipFill>
        <p:spPr>
          <a:xfrm>
            <a:off x="279400" y="563880"/>
            <a:ext cx="5490683" cy="7315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2" r="66649" b="38919"/>
          <a:stretch/>
        </p:blipFill>
        <p:spPr>
          <a:xfrm>
            <a:off x="5684203" y="563880"/>
            <a:ext cx="5897033" cy="731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90" r="66649" b="-714"/>
          <a:stretch/>
        </p:blipFill>
        <p:spPr>
          <a:xfrm>
            <a:off x="11379029" y="558800"/>
            <a:ext cx="4538023" cy="7401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2000" y="11607800"/>
            <a:ext cx="1249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 smtClean="0"/>
              <a:t>mozilla.org/contribute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321351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800" y="787400"/>
            <a:ext cx="17284700" cy="115287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1244600" y="4368800"/>
            <a:ext cx="18211800" cy="4419600"/>
          </a:xfrm>
          <a:prstGeom prst="rect">
            <a:avLst/>
          </a:prstGeom>
          <a:solidFill>
            <a:srgbClr val="CC3300">
              <a:alpha val="60784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</a:rPr>
              <a:t>HOW TO GET WOMEN INVOLVED?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808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How to get women involved?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2235200"/>
            <a:ext cx="6921500" cy="10160000"/>
          </a:xfrm>
        </p:spPr>
        <p:txBody>
          <a:bodyPr/>
          <a:lstStyle/>
          <a:p>
            <a:pPr eaLnBrk="1" hangingPunct="1"/>
            <a:r>
              <a:rPr lang="en-US" sz="6600" dirty="0"/>
              <a:t>No sexist jokes</a:t>
            </a:r>
          </a:p>
          <a:p>
            <a:pPr eaLnBrk="1" hangingPunct="1"/>
            <a:r>
              <a:rPr lang="en-US" sz="6600" dirty="0"/>
              <a:t>Make women feel expected on </a:t>
            </a:r>
            <a:r>
              <a:rPr lang="en-US" sz="6600" dirty="0" smtClean="0"/>
              <a:t>events</a:t>
            </a:r>
          </a:p>
          <a:p>
            <a:pPr eaLnBrk="1" hangingPunct="1"/>
            <a:r>
              <a:rPr lang="en-US" sz="6600" dirty="0" smtClean="0"/>
              <a:t>Create activities and programs for women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71" y="3009900"/>
            <a:ext cx="86106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406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What will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2476500"/>
            <a:ext cx="15532100" cy="10160000"/>
          </a:xfrm>
        </p:spPr>
        <p:txBody>
          <a:bodyPr/>
          <a:lstStyle/>
          <a:p>
            <a:pPr eaLnBrk="1" hangingPunct="1"/>
            <a:r>
              <a:rPr lang="en-US" dirty="0"/>
              <a:t>Recruit women the </a:t>
            </a:r>
            <a:r>
              <a:rPr lang="en-US" dirty="0" err="1"/>
              <a:t>WoMoz</a:t>
            </a:r>
            <a:r>
              <a:rPr lang="en-US" dirty="0"/>
              <a:t> initiative in the Philippines</a:t>
            </a:r>
          </a:p>
          <a:p>
            <a:pPr eaLnBrk="1" hangingPunct="1"/>
            <a:r>
              <a:rPr lang="en-US" dirty="0"/>
              <a:t>Organize events together!</a:t>
            </a:r>
          </a:p>
          <a:p>
            <a:pPr eaLnBrk="1" hangingPunct="1"/>
            <a:r>
              <a:rPr lang="en-US" dirty="0"/>
              <a:t>Improve the online presence of the cause!</a:t>
            </a:r>
          </a:p>
          <a:p>
            <a:pPr eaLnBrk="1" hangingPunct="1"/>
            <a:r>
              <a:rPr lang="en-US" dirty="0"/>
              <a:t>Join tech events and promote the cause</a:t>
            </a:r>
          </a:p>
          <a:p>
            <a:pPr eaLnBrk="1" hangingPunct="1"/>
            <a:r>
              <a:rPr lang="en-US" dirty="0" smtClean="0"/>
              <a:t>Promote </a:t>
            </a:r>
            <a:r>
              <a:rPr lang="en-US" dirty="0"/>
              <a:t>Mozilla Reps/Student </a:t>
            </a:r>
            <a:r>
              <a:rPr lang="en-US" dirty="0" smtClean="0"/>
              <a:t>Ambassadors </a:t>
            </a:r>
            <a:r>
              <a:rPr lang="en-US" dirty="0"/>
              <a:t>to </a:t>
            </a:r>
            <a:r>
              <a:rPr lang="en-US" dirty="0" smtClean="0"/>
              <a:t>women</a:t>
            </a:r>
          </a:p>
          <a:p>
            <a:pPr eaLnBrk="1" hangingPunct="1"/>
            <a:r>
              <a:rPr lang="en-US" dirty="0" smtClean="0"/>
              <a:t>Introduce volunteer opportunities in Mozilla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423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5" descr="C:\Users\Faye\Downloads\8723081320_562590e33f_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0" y="1092200"/>
            <a:ext cx="16681824" cy="1111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-1092200" y="4521200"/>
            <a:ext cx="18211800" cy="4419600"/>
          </a:xfrm>
          <a:prstGeom prst="rect">
            <a:avLst/>
          </a:prstGeom>
          <a:solidFill>
            <a:srgbClr val="CC3300">
              <a:alpha val="60784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596900" y="4064000"/>
            <a:ext cx="15367000" cy="440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+mj-lt"/>
                <a:ea typeface="+mj-ea"/>
                <a:cs typeface="+mj-cs"/>
                <a:sym typeface="Open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9pPr>
          </a:lstStyle>
          <a:p>
            <a:r>
              <a:rPr lang="en-US" b="1" i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ANYONE CAN JOIN.</a:t>
            </a:r>
            <a:endParaRPr lang="en-US" i="1" kern="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60400" y="7645400"/>
            <a:ext cx="15367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1pPr>
            <a:lvl2pPr marL="742950" indent="-285750" algn="ctr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2pPr>
            <a:lvl3pPr marL="1143000" indent="-228600" algn="ctr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3pPr>
            <a:lvl4pPr marL="1600200" indent="-228600" algn="ctr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4pPr>
            <a:lvl5pPr marL="2057400" indent="-228600" algn="ctr"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414141"/>
                </a:solidFill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defRPr>
            </a:lvl9pPr>
          </a:lstStyle>
          <a:p>
            <a:pPr eaLnBrk="1" hangingPunct="1">
              <a:lnSpc>
                <a:spcPts val="3700"/>
              </a:lnSpc>
              <a:defRPr/>
            </a:pPr>
            <a:r>
              <a:rPr lang="en-US" sz="5000" dirty="0" smtClean="0">
                <a:solidFill>
                  <a:schemeClr val="bg1"/>
                </a:solidFill>
                <a:latin typeface="+mj-lt"/>
                <a:sym typeface="Gill Sans Light" charset="0"/>
              </a:rPr>
              <a:t>Regardless of age, gender, industry, ANYTHING!</a:t>
            </a:r>
          </a:p>
        </p:txBody>
      </p:sp>
    </p:spTree>
    <p:extLst>
      <p:ext uri="{BB962C8B-B14F-4D97-AF65-F5344CB8AC3E}">
        <p14:creationId xmlns:p14="http://schemas.microsoft.com/office/powerpoint/2010/main" val="88548124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Some Inspiration</a:t>
            </a:r>
            <a:endParaRPr lang="en-US" sz="7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0" y="1931647"/>
            <a:ext cx="5093208" cy="47600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47"/>
          <a:stretch/>
        </p:blipFill>
        <p:spPr>
          <a:xfrm>
            <a:off x="812800" y="6952392"/>
            <a:ext cx="5334000" cy="52078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500" y="2692400"/>
            <a:ext cx="92837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Sheryl Sandberg</a:t>
            </a:r>
          </a:p>
          <a:p>
            <a:pPr algn="r"/>
            <a:r>
              <a:rPr lang="en-US" sz="4800" dirty="0" smtClean="0">
                <a:latin typeface="+mj-lt"/>
              </a:rPr>
              <a:t>Chief Operating Officer of Facebook</a:t>
            </a:r>
            <a:endParaRPr lang="en-US" sz="4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5400" y="8340603"/>
            <a:ext cx="8382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Marissa Mayer</a:t>
            </a:r>
          </a:p>
          <a:p>
            <a:r>
              <a:rPr lang="en-US" sz="4800" dirty="0" smtClean="0">
                <a:latin typeface="+mj-lt"/>
              </a:rPr>
              <a:t>President &amp; CEO of Yahoo!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162101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Some inspiration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2476500"/>
            <a:ext cx="7593852" cy="8978900"/>
          </a:xfrm>
        </p:spPr>
        <p:txBody>
          <a:bodyPr/>
          <a:lstStyle/>
          <a:p>
            <a:r>
              <a:rPr lang="en-US" dirty="0" smtClean="0"/>
              <a:t>Mitchell Baker</a:t>
            </a:r>
          </a:p>
          <a:p>
            <a:pPr marL="0" indent="0">
              <a:buNone/>
            </a:pPr>
            <a:r>
              <a:rPr lang="en-US" sz="2400" dirty="0" smtClean="0"/>
              <a:t>Mozilla Chief Lizard Wrangler</a:t>
            </a:r>
          </a:p>
          <a:p>
            <a:pPr marL="0" indent="0">
              <a:buNone/>
            </a:pPr>
            <a:r>
              <a:rPr lang="en-US" sz="2400" dirty="0" smtClean="0"/>
              <a:t>Chairperson of Mozilla Foundation</a:t>
            </a:r>
          </a:p>
          <a:p>
            <a:pPr marL="0" indent="0">
              <a:buNone/>
            </a:pPr>
            <a:r>
              <a:rPr lang="en-US" sz="2400" dirty="0" smtClean="0"/>
              <a:t>Chairperson and former CEO of Mozilla Corporation</a:t>
            </a:r>
            <a:endParaRPr lang="en-US" sz="2400" dirty="0"/>
          </a:p>
        </p:txBody>
      </p:sp>
      <p:pic>
        <p:nvPicPr>
          <p:cNvPr id="1026" name="Picture 2" descr="C:\Users\Faye\Documents\Faye\tumblr_me3iop13qP1qaq2m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976" y="939800"/>
            <a:ext cx="7581900" cy="1136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60625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7315200"/>
            <a:ext cx="15367000" cy="1676400"/>
          </a:xfrm>
        </p:spPr>
        <p:txBody>
          <a:bodyPr/>
          <a:lstStyle/>
          <a:p>
            <a:pPr eaLnBrk="1" hangingPunct="1"/>
            <a:r>
              <a:rPr lang="en-US" sz="6000" dirty="0" smtClean="0"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Women and the Open Web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44500" y="8699500"/>
            <a:ext cx="15367000" cy="1955800"/>
          </a:xfrm>
          <a:prstGeom prst="rect">
            <a:avLst/>
          </a:prstGeom>
          <a:ln/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Light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Light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Light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Light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Light" charset="0"/>
              </a:defRPr>
            </a:lvl9pPr>
          </a:lstStyle>
          <a:p>
            <a:pPr eaLnBrk="1" hangingPunct="1">
              <a:defRPr/>
            </a:pPr>
            <a:r>
              <a:rPr lang="en-US" kern="0" dirty="0" smtClean="0">
                <a:latin typeface="+mj-lt"/>
              </a:rPr>
              <a:t>22 March 2014 | </a:t>
            </a:r>
            <a:r>
              <a:rPr lang="en-US" kern="0" dirty="0" err="1" smtClean="0">
                <a:latin typeface="+mj-lt"/>
              </a:rPr>
              <a:t>Palet</a:t>
            </a:r>
            <a:r>
              <a:rPr lang="en-US" kern="0" dirty="0" smtClean="0">
                <a:latin typeface="+mj-lt"/>
              </a:rPr>
              <a:t> Express</a:t>
            </a:r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0895" y="3351213"/>
            <a:ext cx="4008809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60760" cy="10845800"/>
          </a:xfrm>
        </p:spPr>
      </p:pic>
      <p:sp>
        <p:nvSpPr>
          <p:cNvPr id="6" name="TextBox 5"/>
          <p:cNvSpPr txBox="1"/>
          <p:nvPr/>
        </p:nvSpPr>
        <p:spPr>
          <a:xfrm>
            <a:off x="0" y="11379200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</a:t>
            </a:r>
            <a:r>
              <a:rPr lang="en-US" dirty="0" err="1" smtClean="0"/>
              <a:t>MozPHGirls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3446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Join the </a:t>
            </a:r>
            <a:r>
              <a:rPr lang="en-US" sz="8800" dirty="0" err="1"/>
              <a:t>WoMoz</a:t>
            </a:r>
            <a:r>
              <a:rPr lang="en-US" sz="8800" dirty="0"/>
              <a:t> initiative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Mailing List (womoz@lists.womoz.org )</a:t>
            </a:r>
          </a:p>
          <a:p>
            <a:pPr marL="0" indent="0">
              <a:buNone/>
            </a:pPr>
            <a:r>
              <a:rPr lang="en-US" dirty="0" smtClean="0"/>
              <a:t>	Subscribe </a:t>
            </a:r>
            <a:r>
              <a:rPr lang="en-US" dirty="0"/>
              <a:t>through </a:t>
            </a:r>
            <a:r>
              <a:rPr lang="en-US" b="1" dirty="0"/>
              <a:t>http://bit.ly/womozlist</a:t>
            </a:r>
          </a:p>
          <a:p>
            <a:r>
              <a:rPr lang="en-US" dirty="0"/>
              <a:t>Wiki (</a:t>
            </a:r>
            <a:r>
              <a:rPr lang="en-US" b="1" dirty="0"/>
              <a:t>https://wiki.mozilla.org/WoMoz</a:t>
            </a:r>
            <a:r>
              <a:rPr lang="en-US" dirty="0"/>
              <a:t>)</a:t>
            </a:r>
          </a:p>
          <a:p>
            <a:r>
              <a:rPr lang="en-US" dirty="0"/>
              <a:t>Twitter (</a:t>
            </a:r>
            <a:r>
              <a:rPr lang="en-US" b="1" dirty="0"/>
              <a:t>@</a:t>
            </a:r>
            <a:r>
              <a:rPr lang="en-US" b="1" dirty="0" err="1"/>
              <a:t>womozilla</a:t>
            </a:r>
            <a:r>
              <a:rPr lang="en-US" dirty="0" smtClean="0"/>
              <a:t>)</a:t>
            </a:r>
            <a:endParaRPr lang="en-US" dirty="0"/>
          </a:p>
          <a:p>
            <a:pPr marL="0" indent="0" algn="ctr">
              <a:buNone/>
            </a:pPr>
            <a:r>
              <a:rPr lang="en-US" sz="7200" b="1" dirty="0"/>
              <a:t>www.womoz.org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303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7200" smtClean="0"/>
              <a:t>My Contact Details</a:t>
            </a: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717800" y="3454400"/>
            <a:ext cx="12725400" cy="72390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Open Sans" charset="0"/>
              <a:buNone/>
            </a:pPr>
            <a:r>
              <a:rPr lang="en-US" sz="7200" b="1" smtClean="0"/>
              <a:t>fayetandog@mozillaph.org</a:t>
            </a:r>
          </a:p>
          <a:p>
            <a:pPr marL="0" indent="0" eaLnBrk="1" hangingPunct="1">
              <a:lnSpc>
                <a:spcPct val="150000"/>
              </a:lnSpc>
              <a:buFont typeface="Open Sans" charset="0"/>
              <a:buNone/>
            </a:pPr>
            <a:r>
              <a:rPr lang="en-US" sz="7200" b="1" smtClean="0"/>
              <a:t>@fayetandog</a:t>
            </a:r>
          </a:p>
          <a:p>
            <a:pPr marL="0" indent="0" eaLnBrk="1" hangingPunct="1">
              <a:lnSpc>
                <a:spcPct val="150000"/>
              </a:lnSpc>
              <a:buFont typeface="Open Sans" charset="0"/>
              <a:buNone/>
            </a:pPr>
            <a:r>
              <a:rPr lang="en-US" sz="7200" b="1" smtClean="0"/>
              <a:t>fb.me/fayetandog</a:t>
            </a:r>
          </a:p>
        </p:txBody>
      </p:sp>
      <p:pic>
        <p:nvPicPr>
          <p:cNvPr id="40964" name="Picture 2" descr="C:\Users\Faye\Documents\Faye\simple-icons-master\simple-icons-master\icons\email\email-256-bl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35687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3" descr="C:\Users\Faye\Documents\Faye\simple-icons-master\simple-icons-master\icons\twitter\twitter-256-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581025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4" descr="C:\Users\Faye\Documents\Faye\simple-icons-master\simple-icons-master\icons\facebook\facebook-256-bla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80264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845800"/>
          </a:xfrm>
        </p:spPr>
      </p:pic>
      <p:sp>
        <p:nvSpPr>
          <p:cNvPr id="5" name="TextBox 4"/>
          <p:cNvSpPr txBox="1"/>
          <p:nvPr/>
        </p:nvSpPr>
        <p:spPr>
          <a:xfrm>
            <a:off x="16932" y="11415693"/>
            <a:ext cx="16239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WHO KNOWS WHERE PASSION WILL GET YOU?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03533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Hi! I’m Faye.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2300" y="1752600"/>
            <a:ext cx="7366000" cy="10160000"/>
          </a:xfrm>
        </p:spPr>
        <p:txBody>
          <a:bodyPr/>
          <a:lstStyle/>
          <a:p>
            <a:pPr eaLnBrk="1" hangingPunct="1"/>
            <a:r>
              <a:rPr lang="en-US" dirty="0" smtClean="0"/>
              <a:t>Industrial engineering graduate</a:t>
            </a:r>
          </a:p>
          <a:p>
            <a:pPr eaLnBrk="1" hangingPunct="1"/>
            <a:r>
              <a:rPr lang="en-US" dirty="0" smtClean="0"/>
              <a:t>Mozilla Rep since 2011</a:t>
            </a:r>
          </a:p>
          <a:p>
            <a:pPr eaLnBrk="1" hangingPunct="1"/>
            <a:r>
              <a:rPr lang="en-US" dirty="0" smtClean="0"/>
              <a:t>Web enthusiast</a:t>
            </a:r>
          </a:p>
          <a:p>
            <a:pPr eaLnBrk="1" hangingPunct="1"/>
            <a:r>
              <a:rPr lang="en-US" dirty="0" smtClean="0"/>
              <a:t>Systems and procedures staff in a car manufacturing company</a:t>
            </a:r>
          </a:p>
          <a:p>
            <a:pPr eaLnBrk="1" hangingPunct="1"/>
            <a:r>
              <a:rPr lang="en-US" dirty="0" smtClean="0"/>
              <a:t>Education and </a:t>
            </a:r>
            <a:r>
              <a:rPr lang="en-US" dirty="0" err="1" smtClean="0"/>
              <a:t>WoMoz</a:t>
            </a:r>
            <a:r>
              <a:rPr lang="en-US" dirty="0" smtClean="0"/>
              <a:t>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1968500"/>
            <a:ext cx="6781800" cy="101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300" y="12013625"/>
            <a:ext cx="750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#</a:t>
            </a:r>
            <a:r>
              <a:rPr lang="en-US" sz="3200" dirty="0" err="1" smtClean="0"/>
              <a:t>MozillaPH</a:t>
            </a:r>
            <a:r>
              <a:rPr lang="en-US" sz="3200" dirty="0" smtClean="0"/>
              <a:t> #</a:t>
            </a:r>
            <a:r>
              <a:rPr lang="en-US" sz="3200" dirty="0" err="1" smtClean="0"/>
              <a:t>WoMoz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55700"/>
            <a:ext cx="13919200" cy="1043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520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47576" cy="1233010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76" y="927207"/>
            <a:ext cx="6983791" cy="5237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76" y="6179564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557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" y="1083733"/>
            <a:ext cx="16250921" cy="108373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 bwMode="auto">
          <a:xfrm>
            <a:off x="-1244600" y="4362450"/>
            <a:ext cx="18211800" cy="4419600"/>
          </a:xfrm>
          <a:prstGeom prst="rect">
            <a:avLst/>
          </a:prstGeom>
          <a:solidFill>
            <a:srgbClr val="CC3300">
              <a:alpha val="60784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5664200"/>
            <a:ext cx="16065500" cy="1816100"/>
          </a:xfrm>
        </p:spPr>
        <p:txBody>
          <a:bodyPr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WHERE DO WOMEN COME IN?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255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676400"/>
            <a:ext cx="15367000" cy="10160000"/>
          </a:xfrm>
        </p:spPr>
        <p:txBody>
          <a:bodyPr/>
          <a:lstStyle/>
          <a:p>
            <a:pPr eaLnBrk="1" hangingPunct="1"/>
            <a:r>
              <a:rPr lang="en-US" sz="6600" dirty="0"/>
              <a:t>Over 50% of humans are women</a:t>
            </a:r>
          </a:p>
          <a:p>
            <a:pPr eaLnBrk="1" hangingPunct="1"/>
            <a:r>
              <a:rPr lang="en-US" sz="6600" dirty="0" smtClean="0"/>
              <a:t>Half </a:t>
            </a:r>
            <a:r>
              <a:rPr lang="en-US" sz="6600" dirty="0"/>
              <a:t>of your potential users are </a:t>
            </a:r>
            <a:r>
              <a:rPr lang="en-US" sz="6600" dirty="0" smtClean="0"/>
              <a:t>women</a:t>
            </a:r>
          </a:p>
          <a:p>
            <a:pPr marL="0" indent="0" eaLnBrk="1" hangingPunct="1">
              <a:buNone/>
            </a:pPr>
            <a:endParaRPr lang="en-US" sz="6600" dirty="0" smtClean="0"/>
          </a:p>
          <a:p>
            <a:pPr marL="0" indent="0" eaLnBrk="1" hangingPunct="1">
              <a:buNone/>
            </a:pPr>
            <a:r>
              <a:rPr lang="en-US" sz="6600" dirty="0" smtClean="0"/>
              <a:t>….and yet there is a low presence of women in open web initiatives.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7058524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7376160" cy="502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20" y="4383703"/>
            <a:ext cx="9753600" cy="5750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872445"/>
            <a:ext cx="8699010" cy="3212599"/>
          </a:xfrm>
          <a:prstGeom prst="rect">
            <a:avLst/>
          </a:prstGeom>
        </p:spPr>
      </p:pic>
      <p:pic>
        <p:nvPicPr>
          <p:cNvPr id="33796" name="Picture 4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10286503"/>
            <a:ext cx="248602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One password to rule them all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404" y="10134263"/>
            <a:ext cx="31432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3793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400"/>
            <a:ext cx="16256000" cy="10840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1244600" y="4362450"/>
            <a:ext cx="18211800" cy="4419600"/>
          </a:xfrm>
          <a:prstGeom prst="rect">
            <a:avLst/>
          </a:prstGeom>
          <a:solidFill>
            <a:srgbClr val="CC3300">
              <a:alpha val="60784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500" y="5664200"/>
            <a:ext cx="16065500" cy="1816100"/>
          </a:xfrm>
        </p:spPr>
        <p:txBody>
          <a:bodyPr/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  <a:latin typeface="+mn-lt"/>
              </a:rPr>
              <a:t>EMPOWERMENT</a:t>
            </a:r>
            <a:endParaRPr lang="en-US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28084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ozilla - Sandston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Mozilla - Sandston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Mozilla - Sandsto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Mozilla - Blu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Mozilla - Blu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Mozilla -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Subtitle - Logo - Blu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Logo - Blue">
      <a:majorFont>
        <a:latin typeface="Open Sans Light"/>
        <a:ea typeface="ヒラギノ角ゴ ProN W3"/>
        <a:cs typeface="ヒラギノ角ゴ ProN W3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&amp; Subtitle - Logo -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Subtitle - Logo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Logo - Dark">
      <a:majorFont>
        <a:latin typeface="Open Sans Light"/>
        <a:ea typeface="ヒラギノ角ゴ ProN W3"/>
        <a:cs typeface="ヒラギノ角ゴ ProN W3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&amp; Subtitle - Logo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 &amp; Subtitle - Logo - Red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Logo - Red">
      <a:majorFont>
        <a:latin typeface="Open Sans Light"/>
        <a:ea typeface="ヒラギノ角ゴ ProN W3"/>
        <a:cs typeface="ヒラギノ角ゴ ProN W3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&amp; Subtitle - Logo - 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Open Sans Light"/>
        <a:ea typeface="ヒラギノ角ゴ ProN W3"/>
        <a:cs typeface="ヒラギノ角ゴ ProN W3"/>
      </a:majorFont>
      <a:minorFont>
        <a:latin typeface="Open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Open Sans Light"/>
        <a:ea typeface="ヒラギノ角ゴ ProN W3"/>
        <a:cs typeface="ヒラギノ角ゴ ProN W3"/>
      </a:majorFont>
      <a:minorFont>
        <a:latin typeface="Open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Logo Only - Red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Logo Only - Red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Logo Only - 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Logo Only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Logo Only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Logo Only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ヒラギノ角ゴ ProN W3"/>
        <a:cs typeface="ヒラギノ角ゴ ProN W3"/>
      </a:majorFont>
      <a:minorFont>
        <a:latin typeface="Open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Blan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Open Sans Light"/>
        <a:ea typeface="ヒラギノ角ゴ ProN W3"/>
        <a:cs typeface="ヒラギノ角ゴ ProN W3"/>
      </a:majorFont>
      <a:minorFont>
        <a:latin typeface="Open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Blank - Blu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Blu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Blank -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Blank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Blank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Blank - Red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Red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Blank - 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Open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Title - Top - Blu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Blue">
      <a:majorFont>
        <a:latin typeface="Open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- Top -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Open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Open Sans Light"/>
        <a:ea typeface="ヒラギノ角ゴ ProN W3"/>
        <a:cs typeface="ヒラギノ角ゴ ProN W3"/>
      </a:majorFont>
      <a:minorFont>
        <a:latin typeface="Open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ogo Only - Blu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Logo Only - Blu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Logo Only -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Vertical - Blu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- Blue">
      <a:majorFont>
        <a:latin typeface="Open Sans Light"/>
        <a:ea typeface="ヒラギノ角ゴ ProN W3"/>
        <a:cs typeface="ヒラギノ角ゴ ProN W3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Photo - Vertical -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itle - Center - Blu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 - Blue">
      <a:majorFont>
        <a:latin typeface="Open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- Center -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Logo Only - Sandston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Logo Only - Sandston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Logo Only - Sandsto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hoto - Horizontal - Blu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- Blue">
      <a:majorFont>
        <a:latin typeface="Open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Photo - Horizontal -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Pages>0</Pages>
  <Words>455</Words>
  <Characters>0</Characters>
  <Application>Microsoft Office PowerPoint</Application>
  <PresentationFormat>Custom</PresentationFormat>
  <Lines>0</Lines>
  <Paragraphs>72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23</vt:i4>
      </vt:variant>
    </vt:vector>
  </HeadingPairs>
  <TitlesOfParts>
    <vt:vector size="53" baseType="lpstr">
      <vt:lpstr>Calibri</vt:lpstr>
      <vt:lpstr>Gill Sans Light</vt:lpstr>
      <vt:lpstr>Open Sans</vt:lpstr>
      <vt:lpstr>Open Sans Extrabold</vt:lpstr>
      <vt:lpstr>Open Sans Light</vt:lpstr>
      <vt:lpstr>ヒラギノ角ゴ ProN W3</vt:lpstr>
      <vt:lpstr>Mozilla - Sandstone</vt:lpstr>
      <vt:lpstr>Title &amp; Bullets</vt:lpstr>
      <vt:lpstr>Title - Center</vt:lpstr>
      <vt:lpstr>Title, Bullets &amp; Photo</vt:lpstr>
      <vt:lpstr>Logo Only - Blue</vt:lpstr>
      <vt:lpstr>Photo - Vertical - Blue</vt:lpstr>
      <vt:lpstr>Title - Center - Blue</vt:lpstr>
      <vt:lpstr>Logo Only - Sandstone</vt:lpstr>
      <vt:lpstr>Photo - Horizontal - Blue</vt:lpstr>
      <vt:lpstr>Mozilla - Blue</vt:lpstr>
      <vt:lpstr>Title &amp; Subtitle - Logo - Blue</vt:lpstr>
      <vt:lpstr>Title &amp; Subtitle - Logo - Dark</vt:lpstr>
      <vt:lpstr>Title &amp; Subtitle - Logo - Red</vt:lpstr>
      <vt:lpstr>Title &amp; Bullets - Right</vt:lpstr>
      <vt:lpstr>Title &amp; Bullets - 2 Column</vt:lpstr>
      <vt:lpstr>Logo Only - Red</vt:lpstr>
      <vt:lpstr>Logo Only - Dark</vt:lpstr>
      <vt:lpstr>Bullets</vt:lpstr>
      <vt:lpstr>Blank</vt:lpstr>
      <vt:lpstr>Blank - Blue</vt:lpstr>
      <vt:lpstr>Blank - Dark</vt:lpstr>
      <vt:lpstr>Blank - Red</vt:lpstr>
      <vt:lpstr>Title - Top</vt:lpstr>
      <vt:lpstr>Title - Top - Blue</vt:lpstr>
      <vt:lpstr>PowerPoint Presentation</vt:lpstr>
      <vt:lpstr>Women and the Open Web</vt:lpstr>
      <vt:lpstr>Hi! I’m Faye.</vt:lpstr>
      <vt:lpstr>PowerPoint Presentation</vt:lpstr>
      <vt:lpstr>PowerPoint Presentation</vt:lpstr>
      <vt:lpstr>WHERE DO WOMEN COME IN?</vt:lpstr>
      <vt:lpstr>PowerPoint Presentation</vt:lpstr>
      <vt:lpstr>PowerPoint Presentation</vt:lpstr>
      <vt:lpstr>EMPOWERMENT</vt:lpstr>
      <vt:lpstr>PowerPoint Presentation</vt:lpstr>
      <vt:lpstr>Our goals</vt:lpstr>
      <vt:lpstr>HOW CAN WOMEN CONTRIBUTE?</vt:lpstr>
      <vt:lpstr>PowerPoint Presentation</vt:lpstr>
      <vt:lpstr>HOW TO GET WOMEN INVOLVED?</vt:lpstr>
      <vt:lpstr>How to get women involved?</vt:lpstr>
      <vt:lpstr>What will we do?</vt:lpstr>
      <vt:lpstr>PowerPoint Presentation</vt:lpstr>
      <vt:lpstr>Some Inspiration</vt:lpstr>
      <vt:lpstr>Some inspiration</vt:lpstr>
      <vt:lpstr>PowerPoint Presentation</vt:lpstr>
      <vt:lpstr>Join the WoMoz initiative</vt:lpstr>
      <vt:lpstr>My Contact Details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Kathrine Faye O. Tandog</cp:lastModifiedBy>
  <cp:revision>70</cp:revision>
  <dcterms:modified xsi:type="dcterms:W3CDTF">2014-07-30T02:10:28Z</dcterms:modified>
</cp:coreProperties>
</file>